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4"/>
  </p:notesMasterIdLst>
  <p:sldIdLst>
    <p:sldId id="256" r:id="rId2"/>
    <p:sldId id="257" r:id="rId3"/>
    <p:sldId id="272" r:id="rId4"/>
    <p:sldId id="259" r:id="rId5"/>
    <p:sldId id="273" r:id="rId6"/>
    <p:sldId id="261" r:id="rId7"/>
    <p:sldId id="262" r:id="rId8"/>
    <p:sldId id="268" r:id="rId9"/>
    <p:sldId id="266" r:id="rId10"/>
    <p:sldId id="270" r:id="rId11"/>
    <p:sldId id="264" r:id="rId12"/>
    <p:sldId id="27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9900"/>
    <a:srgbClr val="0099FF"/>
    <a:srgbClr val="DDDDDD"/>
    <a:srgbClr val="C0C0C0"/>
    <a:srgbClr val="FF33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071" autoAdjust="0"/>
    <p:restoredTop sz="89624" autoAdjust="0"/>
  </p:normalViewPr>
  <p:slideViewPr>
    <p:cSldViewPr>
      <p:cViewPr varScale="1">
        <p:scale>
          <a:sx n="81" d="100"/>
          <a:sy n="81" d="100"/>
        </p:scale>
        <p:origin x="-96"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0D4EB0-EDFA-438F-81D4-42842B9F1D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03F48447-F476-4C43-9222-F8058AF8D399}"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5362C97-540F-4A5C-A19B-A47C9021FC69}" type="slidenum">
              <a:rPr lang="en-US" smtClean="0"/>
              <a:pPr/>
              <a:t>11</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ED20AA9-62B3-4BCD-807E-646DDD052A11}" type="slidenum">
              <a:rPr lang="en-US" smtClean="0"/>
              <a:pPr/>
              <a:t>12</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5D03EC5-8829-4BEA-829C-8710E9C6148A}"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2DB3E669-948E-4AB9-9D2B-17412E5451D5}"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62609ED-0F29-4CF3-AD47-DA8A508E245E}"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EA4958FA-0329-4581-B88C-2DFAAD83A031}"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48A80D4-813C-417A-A157-7665870EA627}"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EA00BA2A-876E-4E6F-812E-17C20D395AF4}"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8</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Unicode MS" pitchFamily="34" charset="-128"/>
                <a:ea typeface="Arial Unicode MS" pitchFamily="34" charset="-128"/>
                <a:cs typeface="Arial Unicode MS" pitchFamily="34" charset="-128"/>
              </a:rPr>
              <a:t>Fonseca interview clip: “In my own opinion, what is really needed is for the community to participate in the process [of inventorying], because otherwise our vision is going to be too remote from what is actually happening and we shall fail to realize that the name and category of the element are not the only thing that matters. What matters above all are its meanings, the values attributed to it and how people practise it, which varies a lot. These are older people, and, of course, an anthropologist’s view helps a lot, but I doubt whether the anthropologist’s view is enough. No doubt an anthropologist is very helpful and knows the methodology, but the problem is not just description, because for us an inventory is the first step towards safeguarding. If the population takes part in the inventory, if the community is involved, it has already become a partner in this process. If the inscription takes place without dialogue with the community, even if there is a formal gesture in this direction, I wonder whether there will actually be any involvement in safeguarding or whether this involvement will have to be built afterwards. This is not impossible, but I think it is better to do it beforehand if possible. However, I realize that scale is something very complicated here, and I think that each country must find its own answers.”</a:t>
            </a:r>
            <a:endParaRPr lang="en-ZA" sz="1200" kern="1200"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C8AC33A-B393-4146-B4CF-67E6FC1F5D3E}" type="slidenum">
              <a:rPr lang="en-US" smtClean="0"/>
              <a:pPr/>
              <a:t>9</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FD561D-AFBE-48D1-B3BC-C0568C9602D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7A673F-142A-4EB5-98E8-10DA16CFEA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7E387E-1ADA-4745-A002-8CCDA907AC0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A5EF87-1590-47F6-96CF-349574C5AB5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9AE1A-9F2B-44B3-AB23-79E2946B26B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AAA39F-81CD-4730-8A3A-89D75CA4BAF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EF954DC-2D6B-4ADA-8DA6-2EB3C638389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2CDC1B-5AA8-477B-ABDF-01D77162670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140FF8D-3760-4CE7-ABCB-B5AA00F589A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914597-2D86-4544-BAEC-5C887C2A70A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1F34D9-97DE-40EC-83DF-BC433EE1C69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2A6DB6-E0D6-481B-8E75-224A26F90A7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755576" y="4365625"/>
            <a:ext cx="8137599" cy="1943100"/>
          </a:xfrm>
          <a:prstGeom prst="rect">
            <a:avLst/>
          </a:prstGeom>
          <a:noFill/>
          <a:ln w="9525">
            <a:noFill/>
            <a:miter lim="800000"/>
            <a:headEnd/>
            <a:tailEnd/>
          </a:ln>
        </p:spPr>
        <p:txBody>
          <a:bodyPr/>
          <a:lstStyle/>
          <a:p>
            <a:pPr marL="342900" indent="-342900" algn="ctr">
              <a:lnSpc>
                <a:spcPct val="80000"/>
              </a:lnSpc>
              <a:spcBef>
                <a:spcPct val="20000"/>
              </a:spcBef>
            </a:pPr>
            <a:r>
              <a:rPr lang="en-US" sz="2800" b="1" dirty="0"/>
              <a:t/>
            </a:r>
            <a:br>
              <a:rPr lang="en-US" sz="2800" b="1" dirty="0"/>
            </a:br>
            <a:endParaRPr lang="en-US" sz="2800" b="1" dirty="0" smtClean="0"/>
          </a:p>
          <a:p>
            <a:pPr marL="342900" indent="-342900" algn="ctr">
              <a:lnSpc>
                <a:spcPct val="80000"/>
              </a:lnSpc>
              <a:spcBef>
                <a:spcPct val="20000"/>
              </a:spcBef>
            </a:pPr>
            <a:r>
              <a:rPr lang="en-US" sz="2800" b="1" dirty="0" smtClean="0"/>
              <a:t>UNESCO </a:t>
            </a:r>
            <a:endParaRPr lang="en-US" sz="2800" b="1" dirty="0"/>
          </a:p>
          <a:p>
            <a:pPr marL="342900" indent="-342900" algn="ctr">
              <a:lnSpc>
                <a:spcPct val="80000"/>
              </a:lnSpc>
              <a:spcBef>
                <a:spcPct val="20000"/>
              </a:spcBef>
            </a:pPr>
            <a:r>
              <a:rPr lang="en-US" sz="2800" b="1" dirty="0"/>
              <a:t>Intangible Cultural Heritage Section</a:t>
            </a:r>
          </a:p>
        </p:txBody>
      </p:sp>
      <p:pic>
        <p:nvPicPr>
          <p:cNvPr id="14338" name="Picture 2"/>
          <p:cNvPicPr>
            <a:picLocks noChangeAspect="1" noChangeArrowheads="1"/>
          </p:cNvPicPr>
          <p:nvPr/>
        </p:nvPicPr>
        <p:blipFill>
          <a:blip r:embed="rId3" cstate="print"/>
          <a:srcRect/>
          <a:stretch>
            <a:fillRect/>
          </a:stretch>
        </p:blipFill>
        <p:spPr bwMode="auto">
          <a:xfrm>
            <a:off x="357188" y="706438"/>
            <a:ext cx="3214687" cy="2008187"/>
          </a:xfrm>
          <a:prstGeom prst="rect">
            <a:avLst/>
          </a:prstGeom>
          <a:noFill/>
          <a:ln w="9525">
            <a:noFill/>
            <a:miter lim="800000"/>
            <a:headEnd/>
            <a:tailEnd/>
          </a:ln>
        </p:spPr>
      </p:pic>
      <p:sp>
        <p:nvSpPr>
          <p:cNvPr id="14339" name="TextBox 4"/>
          <p:cNvSpPr txBox="1">
            <a:spLocks noChangeArrowheads="1"/>
          </p:cNvSpPr>
          <p:nvPr/>
        </p:nvSpPr>
        <p:spPr bwMode="auto">
          <a:xfrm>
            <a:off x="3929063" y="857250"/>
            <a:ext cx="4357687" cy="369888"/>
          </a:xfrm>
          <a:prstGeom prst="rect">
            <a:avLst/>
          </a:prstGeom>
          <a:noFill/>
          <a:ln w="9525">
            <a:noFill/>
            <a:miter lim="800000"/>
            <a:headEnd/>
            <a:tailEnd/>
          </a:ln>
        </p:spPr>
        <p:txBody>
          <a:bodyPr>
            <a:spAutoFit/>
          </a:bodyPr>
          <a:lstStyle/>
          <a:p>
            <a:endParaRPr lang="en-GB"/>
          </a:p>
        </p:txBody>
      </p:sp>
      <p:sp>
        <p:nvSpPr>
          <p:cNvPr id="14340" name="TextBox 5"/>
          <p:cNvSpPr txBox="1">
            <a:spLocks noChangeArrowheads="1"/>
          </p:cNvSpPr>
          <p:nvPr/>
        </p:nvSpPr>
        <p:spPr bwMode="auto">
          <a:xfrm>
            <a:off x="4143375" y="714375"/>
            <a:ext cx="4143375" cy="3847207"/>
          </a:xfrm>
          <a:prstGeom prst="rect">
            <a:avLst/>
          </a:prstGeom>
          <a:noFill/>
          <a:ln w="9525">
            <a:noFill/>
            <a:miter lim="800000"/>
            <a:headEnd/>
            <a:tailEnd/>
          </a:ln>
        </p:spPr>
        <p:txBody>
          <a:bodyPr>
            <a:spAutoFit/>
          </a:bodyPr>
          <a:lstStyle/>
          <a:p>
            <a:r>
              <a:rPr lang="en-ZA" sz="4400" dirty="0"/>
              <a:t>Developing a community participation </a:t>
            </a:r>
            <a:r>
              <a:rPr lang="en-ZA" sz="4400" dirty="0" smtClean="0"/>
              <a:t>strategy</a:t>
            </a:r>
          </a:p>
          <a:p>
            <a:endParaRPr lang="en-ZA" sz="4400" b="1" dirty="0" smtClean="0"/>
          </a:p>
          <a:p>
            <a:r>
              <a:rPr lang="en-US" sz="2400" b="1" dirty="0" smtClean="0"/>
              <a:t>NOM PPT 5.12</a:t>
            </a:r>
            <a:endParaRPr lang="en-Z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Example: Cantu in </a:t>
            </a:r>
            <a:r>
              <a:rPr lang="en-ZA" sz="3200" dirty="0" err="1" smtClean="0"/>
              <a:t>Paghjella</a:t>
            </a:r>
            <a:r>
              <a:rPr lang="en-ZA" sz="3200" dirty="0" smtClean="0"/>
              <a:t> nomination (Corsica/France)</a:t>
            </a:r>
            <a:endParaRPr sz="3200" dirty="0" smtClean="0"/>
          </a:p>
        </p:txBody>
      </p:sp>
      <p:sp>
        <p:nvSpPr>
          <p:cNvPr id="32771" name="Content Placeholder 6"/>
          <p:cNvSpPr>
            <a:spLocks noGrp="1"/>
          </p:cNvSpPr>
          <p:nvPr>
            <p:ph idx="1"/>
          </p:nvPr>
        </p:nvSpPr>
        <p:spPr>
          <a:xfrm>
            <a:off x="4860032" y="2276872"/>
            <a:ext cx="4032448" cy="4366816"/>
          </a:xfrm>
        </p:spPr>
        <p:txBody>
          <a:bodyPr/>
          <a:lstStyle/>
          <a:p>
            <a:pPr marL="0" indent="0">
              <a:buNone/>
            </a:pPr>
            <a:r>
              <a:rPr lang="en-ZA" sz="2400" b="1" dirty="0" smtClean="0"/>
              <a:t>Polyphonic singing</a:t>
            </a:r>
          </a:p>
          <a:p>
            <a:pPr marL="0" indent="0">
              <a:buNone/>
            </a:pPr>
            <a:endParaRPr lang="en-ZA" sz="2400" b="1" dirty="0" smtClean="0"/>
          </a:p>
          <a:p>
            <a:r>
              <a:rPr lang="en-ZA" sz="2400" dirty="0" smtClean="0"/>
              <a:t>Expert-practitioner meetings</a:t>
            </a:r>
          </a:p>
          <a:p>
            <a:r>
              <a:rPr lang="en-ZA" sz="2400" dirty="0" smtClean="0"/>
              <a:t>Formation of a practitioner association</a:t>
            </a:r>
          </a:p>
          <a:p>
            <a:r>
              <a:rPr lang="en-ZA" sz="2400" dirty="0" smtClean="0"/>
              <a:t>Practitioner involvement in inventorying</a:t>
            </a:r>
          </a:p>
          <a:p>
            <a:r>
              <a:rPr lang="en-ZA" sz="2400" dirty="0" smtClean="0"/>
              <a:t>Media campaigns</a:t>
            </a:r>
          </a:p>
        </p:txBody>
      </p:sp>
      <p:pic>
        <p:nvPicPr>
          <p:cNvPr id="32770"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395536" y="2276873"/>
            <a:ext cx="4288565" cy="3096344"/>
          </a:xfrm>
          <a:prstGeom prst="rect">
            <a:avLst/>
          </a:prstGeom>
          <a:noFill/>
          <a:ln w="9525">
            <a:noFill/>
            <a:miter lim="800000"/>
            <a:headEnd/>
            <a:tailEnd/>
          </a:ln>
        </p:spPr>
      </p:pic>
      <p:sp>
        <p:nvSpPr>
          <p:cNvPr id="7" name="TextBox 6"/>
          <p:cNvSpPr txBox="1"/>
          <p:nvPr/>
        </p:nvSpPr>
        <p:spPr>
          <a:xfrm>
            <a:off x="683568" y="5589240"/>
            <a:ext cx="2904774" cy="646331"/>
          </a:xfrm>
          <a:prstGeom prst="rect">
            <a:avLst/>
          </a:prstGeom>
          <a:noFill/>
        </p:spPr>
        <p:txBody>
          <a:bodyPr wrap="square" rtlCol="0">
            <a:spAutoFit/>
          </a:bodyPr>
          <a:lstStyle/>
          <a:p>
            <a:r>
              <a:rPr lang="en-ZA" dirty="0" smtClean="0"/>
              <a:t>© </a:t>
            </a:r>
            <a:r>
              <a:rPr lang="en-ZA" dirty="0" err="1" smtClean="0"/>
              <a:t>Michèle</a:t>
            </a:r>
            <a:r>
              <a:rPr lang="en-ZA" dirty="0" smtClean="0"/>
              <a:t> </a:t>
            </a:r>
            <a:r>
              <a:rPr lang="en-ZA" dirty="0" err="1" smtClean="0"/>
              <a:t>Guelfucci-Glinatsis</a:t>
            </a:r>
            <a:r>
              <a:rPr lang="en-ZA" dirty="0" smtClean="0"/>
              <a:t>, 2009</a:t>
            </a:r>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891414" cy="1574502"/>
          </a:xfrm>
        </p:spPr>
        <p:txBody>
          <a:bodyPr>
            <a:noAutofit/>
          </a:bodyPr>
          <a:lstStyle/>
          <a:p>
            <a:pPr algn="r" eaLnBrk="1" fontAlgn="auto" hangingPunct="1">
              <a:spcAft>
                <a:spcPts val="0"/>
              </a:spcAft>
              <a:defRPr/>
            </a:pPr>
            <a:r>
              <a:rPr lang="en-ZA" sz="3600" dirty="0" smtClean="0"/>
              <a:t>Example: </a:t>
            </a:r>
            <a:r>
              <a:rPr lang="en-US" sz="3600" dirty="0" smtClean="0"/>
              <a:t>Traditions of the </a:t>
            </a:r>
            <a:r>
              <a:rPr lang="en-US" sz="3600" dirty="0" err="1" smtClean="0"/>
              <a:t>Otomí-Chichimecas</a:t>
            </a:r>
            <a:r>
              <a:rPr lang="en-US" sz="3600" dirty="0" smtClean="0"/>
              <a:t> (Mexico) </a:t>
            </a:r>
            <a:endParaRPr sz="3600" dirty="0" smtClean="0"/>
          </a:p>
        </p:txBody>
      </p:sp>
      <p:sp>
        <p:nvSpPr>
          <p:cNvPr id="32771" name="Content Placeholder 6"/>
          <p:cNvSpPr>
            <a:spLocks noGrp="1"/>
          </p:cNvSpPr>
          <p:nvPr>
            <p:ph idx="1"/>
          </p:nvPr>
        </p:nvSpPr>
        <p:spPr>
          <a:xfrm>
            <a:off x="4139952" y="2348880"/>
            <a:ext cx="4662487" cy="4078288"/>
          </a:xfrm>
        </p:spPr>
        <p:txBody>
          <a:bodyPr/>
          <a:lstStyle/>
          <a:p>
            <a:r>
              <a:rPr lang="en-ZA" sz="2400" dirty="0" smtClean="0"/>
              <a:t>Community consultation meetings and opinion poll</a:t>
            </a:r>
          </a:p>
          <a:p>
            <a:r>
              <a:rPr lang="en-ZA" sz="2400" dirty="0" smtClean="0"/>
              <a:t>Safeguarding proposals prepared by community</a:t>
            </a:r>
          </a:p>
          <a:p>
            <a:r>
              <a:rPr lang="en-ZA" sz="2400" dirty="0" smtClean="0"/>
              <a:t>Regional forum and community declaration</a:t>
            </a:r>
          </a:p>
          <a:p>
            <a:r>
              <a:rPr lang="en-ZA" sz="2400" dirty="0" smtClean="0"/>
              <a:t>Representative management / safeguarding body established</a:t>
            </a:r>
          </a:p>
        </p:txBody>
      </p:sp>
      <p:pic>
        <p:nvPicPr>
          <p:cNvPr id="32770"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55576" y="2204864"/>
            <a:ext cx="2543175" cy="3810000"/>
          </a:xfrm>
          <a:prstGeom prst="rect">
            <a:avLst/>
          </a:prstGeom>
          <a:noFill/>
          <a:ln w="9525">
            <a:noFill/>
            <a:miter lim="800000"/>
            <a:headEnd/>
            <a:tailEnd/>
          </a:ln>
        </p:spPr>
      </p:pic>
      <p:sp>
        <p:nvSpPr>
          <p:cNvPr id="6" name="TextBox 5"/>
          <p:cNvSpPr txBox="1"/>
          <p:nvPr/>
        </p:nvSpPr>
        <p:spPr>
          <a:xfrm>
            <a:off x="467544" y="6021288"/>
            <a:ext cx="4176464" cy="646331"/>
          </a:xfrm>
          <a:prstGeom prst="rect">
            <a:avLst/>
          </a:prstGeom>
          <a:noFill/>
        </p:spPr>
        <p:txBody>
          <a:bodyPr wrap="square" rtlCol="0">
            <a:spAutoFit/>
          </a:bodyPr>
          <a:lstStyle/>
          <a:p>
            <a:r>
              <a:rPr lang="en-ZA" dirty="0" smtClean="0"/>
              <a:t>© 2007 Government of the state of Queretaro</a:t>
            </a:r>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260648"/>
            <a:ext cx="4819406" cy="1525278"/>
          </a:xfrm>
        </p:spPr>
        <p:txBody>
          <a:bodyPr>
            <a:noAutofit/>
          </a:bodyPr>
          <a:lstStyle/>
          <a:p>
            <a:pPr algn="r" eaLnBrk="1" fontAlgn="auto" hangingPunct="1">
              <a:spcAft>
                <a:spcPts val="0"/>
              </a:spcAft>
              <a:defRPr/>
            </a:pPr>
            <a:r>
              <a:rPr lang="en-ZA" sz="3200" dirty="0" smtClean="0"/>
              <a:t>Aims of community participation</a:t>
            </a:r>
            <a:endParaRPr sz="3200" dirty="0" smtClean="0"/>
          </a:p>
        </p:txBody>
      </p:sp>
      <p:sp>
        <p:nvSpPr>
          <p:cNvPr id="34819" name="Content Placeholder 6"/>
          <p:cNvSpPr>
            <a:spLocks noGrp="1"/>
          </p:cNvSpPr>
          <p:nvPr>
            <p:ph idx="1"/>
          </p:nvPr>
        </p:nvSpPr>
        <p:spPr>
          <a:xfrm>
            <a:off x="2771800" y="2348880"/>
            <a:ext cx="5976862" cy="4078784"/>
          </a:xfrm>
        </p:spPr>
        <p:txBody>
          <a:bodyPr>
            <a:normAutofit fontScale="92500"/>
          </a:bodyPr>
          <a:lstStyle/>
          <a:p>
            <a:pPr marL="0" indent="-360000"/>
            <a:r>
              <a:rPr lang="en-ZA" dirty="0" smtClean="0"/>
              <a:t>Inform </a:t>
            </a:r>
            <a:r>
              <a:rPr lang="en-ZA" dirty="0"/>
              <a:t>and consult</a:t>
            </a:r>
          </a:p>
          <a:p>
            <a:pPr marL="0" indent="-360000"/>
            <a:r>
              <a:rPr lang="en-ZA" dirty="0" smtClean="0"/>
              <a:t>Improve communication</a:t>
            </a:r>
          </a:p>
          <a:p>
            <a:pPr marL="0" indent="-360000"/>
            <a:r>
              <a:rPr lang="en-ZA" dirty="0" smtClean="0"/>
              <a:t>Determine consent / not</a:t>
            </a:r>
          </a:p>
          <a:p>
            <a:pPr marL="0" indent="-360000"/>
            <a:r>
              <a:rPr lang="en-ZA" dirty="0" smtClean="0"/>
              <a:t>Determine commitments</a:t>
            </a:r>
          </a:p>
          <a:p>
            <a:pPr marL="0" indent="-360000"/>
            <a:r>
              <a:rPr lang="en-ZA" dirty="0" smtClean="0"/>
              <a:t>Identify </a:t>
            </a:r>
            <a:r>
              <a:rPr lang="en-ZA" dirty="0"/>
              <a:t>ICH </a:t>
            </a:r>
            <a:r>
              <a:rPr lang="en-ZA" dirty="0" smtClean="0"/>
              <a:t>value, </a:t>
            </a:r>
            <a:r>
              <a:rPr lang="en-ZA" dirty="0"/>
              <a:t>viability, threats</a:t>
            </a:r>
          </a:p>
          <a:p>
            <a:pPr marL="0" indent="-360000"/>
            <a:r>
              <a:rPr lang="en-ZA" dirty="0" smtClean="0"/>
              <a:t>Prepare </a:t>
            </a:r>
            <a:r>
              <a:rPr lang="en-ZA" dirty="0"/>
              <a:t>and </a:t>
            </a:r>
            <a:r>
              <a:rPr lang="en-ZA" dirty="0" smtClean="0"/>
              <a:t>implement nominations </a:t>
            </a:r>
            <a:r>
              <a:rPr lang="en-ZA" dirty="0"/>
              <a:t>and safeguarding </a:t>
            </a:r>
            <a:r>
              <a:rPr lang="en-ZA" dirty="0" smtClean="0"/>
              <a:t>plans</a:t>
            </a:r>
            <a:endParaRPr lang="en-ZA" dirty="0"/>
          </a:p>
        </p:txBody>
      </p:sp>
      <p:pic>
        <p:nvPicPr>
          <p:cNvPr id="3481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In this presentation ...</a:t>
            </a:r>
            <a:endParaRPr sz="3200" dirty="0" smtClean="0"/>
          </a:p>
        </p:txBody>
      </p:sp>
      <p:sp>
        <p:nvSpPr>
          <p:cNvPr id="16387" name="Content Placeholder 6"/>
          <p:cNvSpPr>
            <a:spLocks noGrp="1"/>
          </p:cNvSpPr>
          <p:nvPr>
            <p:ph idx="1"/>
          </p:nvPr>
        </p:nvSpPr>
        <p:spPr>
          <a:xfrm>
            <a:off x="4139951" y="2565400"/>
            <a:ext cx="4518273" cy="4078288"/>
          </a:xfrm>
        </p:spPr>
        <p:txBody>
          <a:bodyPr/>
          <a:lstStyle/>
          <a:p>
            <a:r>
              <a:rPr lang="en-ZA" sz="2400" dirty="0" smtClean="0"/>
              <a:t>Why community participation</a:t>
            </a:r>
          </a:p>
          <a:p>
            <a:r>
              <a:rPr lang="en-ZA" sz="2400" dirty="0" smtClean="0"/>
              <a:t>Defining communities, groups, individuals</a:t>
            </a:r>
          </a:p>
          <a:p>
            <a:r>
              <a:rPr lang="en-ZA" sz="2400" dirty="0" smtClean="0"/>
              <a:t>Roles of stakeholders</a:t>
            </a:r>
          </a:p>
          <a:p>
            <a:r>
              <a:rPr lang="en-ZA" sz="2400" dirty="0" smtClean="0"/>
              <a:t>Examples</a:t>
            </a:r>
          </a:p>
          <a:p>
            <a:r>
              <a:rPr lang="en-ZA" sz="2400" dirty="0" smtClean="0"/>
              <a:t>Mechanisms </a:t>
            </a:r>
          </a:p>
        </p:txBody>
      </p:sp>
      <p:pic>
        <p:nvPicPr>
          <p:cNvPr id="1638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Reasons for community participation</a:t>
            </a:r>
            <a:endParaRPr sz="3200" dirty="0" smtClean="0"/>
          </a:p>
        </p:txBody>
      </p:sp>
      <p:sp>
        <p:nvSpPr>
          <p:cNvPr id="18435" name="Content Placeholder 6"/>
          <p:cNvSpPr>
            <a:spLocks noGrp="1"/>
          </p:cNvSpPr>
          <p:nvPr>
            <p:ph idx="1"/>
          </p:nvPr>
        </p:nvSpPr>
        <p:spPr>
          <a:xfrm>
            <a:off x="4697735" y="2492896"/>
            <a:ext cx="4446265" cy="4104456"/>
          </a:xfrm>
        </p:spPr>
        <p:txBody>
          <a:bodyPr/>
          <a:lstStyle/>
          <a:p>
            <a:r>
              <a:rPr lang="en-ZA" sz="2400" dirty="0" smtClean="0"/>
              <a:t>Community members enact ICH, and identify with it;</a:t>
            </a:r>
          </a:p>
          <a:p>
            <a:r>
              <a:rPr lang="en-ZA" sz="2400" dirty="0" smtClean="0"/>
              <a:t>ICH belongs to their heritage;</a:t>
            </a:r>
          </a:p>
          <a:p>
            <a:r>
              <a:rPr lang="en-ZA" sz="2400" dirty="0" smtClean="0"/>
              <a:t>Safeguarding means continued practice and transmission by them;</a:t>
            </a:r>
          </a:p>
          <a:p>
            <a:r>
              <a:rPr lang="en-ZA" sz="2400" dirty="0" smtClean="0"/>
              <a:t>Safeguarding requires their participation and consent </a:t>
            </a:r>
          </a:p>
        </p:txBody>
      </p:sp>
      <p:pic>
        <p:nvPicPr>
          <p:cNvPr id="18434"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2564904"/>
            <a:ext cx="4203512" cy="3312368"/>
          </a:xfrm>
          <a:prstGeom prst="rect">
            <a:avLst/>
          </a:prstGeom>
          <a:noFill/>
          <a:ln w="9525">
            <a:noFill/>
            <a:miter lim="800000"/>
            <a:headEnd/>
            <a:tailEnd/>
          </a:ln>
        </p:spPr>
      </p:pic>
      <p:sp>
        <p:nvSpPr>
          <p:cNvPr id="7" name="TextBox 6"/>
          <p:cNvSpPr txBox="1"/>
          <p:nvPr/>
        </p:nvSpPr>
        <p:spPr>
          <a:xfrm>
            <a:off x="539552" y="6021288"/>
            <a:ext cx="3816424" cy="646331"/>
          </a:xfrm>
          <a:prstGeom prst="rect">
            <a:avLst/>
          </a:prstGeom>
          <a:noFill/>
        </p:spPr>
        <p:txBody>
          <a:bodyPr wrap="square" rtlCol="0">
            <a:spAutoFit/>
          </a:bodyPr>
          <a:lstStyle/>
          <a:p>
            <a:r>
              <a:rPr lang="en-ZA" dirty="0" err="1" smtClean="0"/>
              <a:t>Sbek</a:t>
            </a:r>
            <a:r>
              <a:rPr lang="en-ZA" dirty="0" smtClean="0"/>
              <a:t> Thom shadow theatre © National Museum of Cambodia</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The nomination file requires proof of:</a:t>
            </a:r>
            <a:endParaRPr sz="3200" dirty="0" smtClean="0"/>
          </a:p>
        </p:txBody>
      </p:sp>
      <p:sp>
        <p:nvSpPr>
          <p:cNvPr id="20483" name="Content Placeholder 6"/>
          <p:cNvSpPr>
            <a:spLocks noGrp="1"/>
          </p:cNvSpPr>
          <p:nvPr>
            <p:ph idx="1"/>
          </p:nvPr>
        </p:nvSpPr>
        <p:spPr>
          <a:xfrm>
            <a:off x="3492500" y="2708275"/>
            <a:ext cx="5165725" cy="2449513"/>
          </a:xfrm>
        </p:spPr>
        <p:txBody>
          <a:bodyPr>
            <a:normAutofit fontScale="92500" lnSpcReduction="20000"/>
          </a:bodyPr>
          <a:lstStyle/>
          <a:p>
            <a:r>
              <a:rPr lang="en-ZA" sz="2400" dirty="0" smtClean="0"/>
              <a:t>Community participation in: </a:t>
            </a:r>
          </a:p>
          <a:p>
            <a:pPr>
              <a:buFont typeface="Wingdings 2" pitchFamily="18" charset="2"/>
              <a:buNone/>
            </a:pPr>
            <a:r>
              <a:rPr lang="en-ZA" sz="2400" dirty="0" smtClean="0"/>
              <a:t>	- identification of their ICH</a:t>
            </a:r>
          </a:p>
          <a:p>
            <a:pPr>
              <a:buFont typeface="Wingdings 2" pitchFamily="18" charset="2"/>
              <a:buNone/>
            </a:pPr>
            <a:r>
              <a:rPr lang="en-ZA" sz="2400" dirty="0" smtClean="0"/>
              <a:t>	- preparation of safeguarding plan</a:t>
            </a:r>
          </a:p>
          <a:p>
            <a:r>
              <a:rPr lang="en-ZA" sz="2400" dirty="0" smtClean="0"/>
              <a:t>Community consent for submission of nomination </a:t>
            </a:r>
          </a:p>
          <a:p>
            <a:r>
              <a:rPr lang="en-ZA" sz="2400" dirty="0" smtClean="0"/>
              <a:t>Community </a:t>
            </a:r>
            <a:r>
              <a:rPr lang="en-GB" sz="2400" dirty="0" smtClean="0"/>
              <a:t>commitment to safeguard the element</a:t>
            </a:r>
            <a:endParaRPr lang="en-ZA" sz="2400" dirty="0" smtClean="0"/>
          </a:p>
        </p:txBody>
      </p:sp>
      <p:pic>
        <p:nvPicPr>
          <p:cNvPr id="20482"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4139952" y="332656"/>
            <a:ext cx="4714908" cy="1371588"/>
          </a:xfrm>
        </p:spPr>
        <p:txBody>
          <a:bodyPr>
            <a:noAutofit/>
          </a:bodyPr>
          <a:lstStyle/>
          <a:p>
            <a:pPr algn="r" eaLnBrk="1" fontAlgn="auto" hangingPunct="1">
              <a:spcAft>
                <a:spcPts val="0"/>
              </a:spcAft>
              <a:defRPr/>
            </a:pPr>
            <a:r>
              <a:rPr lang="en-ZA" sz="3200" dirty="0" smtClean="0"/>
              <a:t>A community participation strategy indicates...</a:t>
            </a:r>
            <a:endParaRPr sz="3200" dirty="0" smtClean="0"/>
          </a:p>
        </p:txBody>
      </p:sp>
      <p:sp>
        <p:nvSpPr>
          <p:cNvPr id="22531" name="Content Placeholder 6"/>
          <p:cNvSpPr>
            <a:spLocks noGrp="1"/>
          </p:cNvSpPr>
          <p:nvPr>
            <p:ph idx="1"/>
          </p:nvPr>
        </p:nvSpPr>
        <p:spPr>
          <a:xfrm>
            <a:off x="4932040" y="2276872"/>
            <a:ext cx="3995936" cy="4176464"/>
          </a:xfrm>
        </p:spPr>
        <p:txBody>
          <a:bodyPr/>
          <a:lstStyle/>
          <a:p>
            <a:r>
              <a:rPr lang="en-ZA" sz="2400" dirty="0" smtClean="0"/>
              <a:t>Which community</a:t>
            </a:r>
          </a:p>
          <a:p>
            <a:r>
              <a:rPr lang="en-ZA" sz="2400" dirty="0" smtClean="0"/>
              <a:t>How their participation is organized and funded</a:t>
            </a:r>
          </a:p>
          <a:p>
            <a:r>
              <a:rPr lang="en-ZA" sz="2400" dirty="0" smtClean="0"/>
              <a:t>How their consent </a:t>
            </a:r>
            <a:r>
              <a:rPr lang="en-ZA" sz="2400" dirty="0" smtClean="0"/>
              <a:t>is </a:t>
            </a:r>
            <a:r>
              <a:rPr lang="en-ZA" sz="2400" dirty="0" smtClean="0"/>
              <a:t>given </a:t>
            </a:r>
            <a:r>
              <a:rPr lang="en-ZA" sz="2400" dirty="0" smtClean="0"/>
              <a:t>/ </a:t>
            </a:r>
            <a:r>
              <a:rPr lang="en-ZA" sz="2400" dirty="0" smtClean="0"/>
              <a:t>recorded / withdrawn</a:t>
            </a:r>
          </a:p>
          <a:p>
            <a:r>
              <a:rPr lang="en-ZA" sz="2400" dirty="0" smtClean="0"/>
              <a:t>How they are involved in nomination preparation</a:t>
            </a:r>
          </a:p>
          <a:p>
            <a:r>
              <a:rPr lang="en-ZA" sz="2400" dirty="0" smtClean="0"/>
              <a:t>Which other stakeholders are involved</a:t>
            </a:r>
          </a:p>
          <a:p>
            <a:pPr>
              <a:buNone/>
            </a:pPr>
            <a:endParaRPr lang="en-ZA" sz="2400" dirty="0" smtClean="0"/>
          </a:p>
          <a:p>
            <a:pPr>
              <a:buFont typeface="Wingdings 2" pitchFamily="18" charset="2"/>
              <a:buNone/>
            </a:pPr>
            <a:endParaRPr lang="en-ZA" sz="2400" dirty="0" smtClean="0"/>
          </a:p>
          <a:p>
            <a:endParaRPr lang="en-ZA" sz="2400" dirty="0" smtClean="0"/>
          </a:p>
        </p:txBody>
      </p:sp>
      <p:pic>
        <p:nvPicPr>
          <p:cNvPr id="22530"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39552" y="2348880"/>
            <a:ext cx="4032448" cy="3201764"/>
          </a:xfrm>
          <a:prstGeom prst="rect">
            <a:avLst/>
          </a:prstGeom>
          <a:noFill/>
          <a:ln w="9525">
            <a:noFill/>
            <a:miter lim="800000"/>
            <a:headEnd/>
            <a:tailEnd/>
          </a:ln>
        </p:spPr>
      </p:pic>
      <p:sp>
        <p:nvSpPr>
          <p:cNvPr id="7" name="TextBox 6"/>
          <p:cNvSpPr txBox="1"/>
          <p:nvPr/>
        </p:nvSpPr>
        <p:spPr>
          <a:xfrm>
            <a:off x="539552" y="5661248"/>
            <a:ext cx="4536504" cy="923330"/>
          </a:xfrm>
          <a:prstGeom prst="rect">
            <a:avLst/>
          </a:prstGeom>
          <a:noFill/>
        </p:spPr>
        <p:txBody>
          <a:bodyPr wrap="square" rtlCol="0">
            <a:spAutoFit/>
          </a:bodyPr>
          <a:lstStyle/>
          <a:p>
            <a:r>
              <a:rPr lang="en-ZA" dirty="0" smtClean="0"/>
              <a:t>The </a:t>
            </a:r>
            <a:r>
              <a:rPr lang="en-ZA" dirty="0" err="1" smtClean="0"/>
              <a:t>Panagyr</a:t>
            </a:r>
            <a:r>
              <a:rPr lang="en-ZA" dirty="0" smtClean="0"/>
              <a:t> of Saints Constantine and Helena in the village of </a:t>
            </a:r>
            <a:r>
              <a:rPr lang="en-ZA" dirty="0" err="1" smtClean="0"/>
              <a:t>Bulgari</a:t>
            </a:r>
            <a:r>
              <a:rPr lang="en-ZA" dirty="0" smtClean="0"/>
              <a:t> (Bulgaria)</a:t>
            </a:r>
          </a:p>
          <a:p>
            <a:r>
              <a:rPr lang="en-ZA" dirty="0" smtClean="0"/>
              <a:t>© 2008 by Regional Museum </a:t>
            </a:r>
            <a:r>
              <a:rPr lang="en-ZA" dirty="0" err="1" smtClean="0"/>
              <a:t>Burgas</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Defining the community concerned</a:t>
            </a:r>
            <a:endParaRPr sz="3200" dirty="0" smtClean="0"/>
          </a:p>
        </p:txBody>
      </p:sp>
      <p:sp>
        <p:nvSpPr>
          <p:cNvPr id="7" name="Content Placeholder 6"/>
          <p:cNvSpPr>
            <a:spLocks noGrp="1"/>
          </p:cNvSpPr>
          <p:nvPr>
            <p:ph idx="1"/>
          </p:nvPr>
        </p:nvSpPr>
        <p:spPr>
          <a:xfrm>
            <a:off x="4716016" y="2420888"/>
            <a:ext cx="3870201" cy="3888432"/>
          </a:xfrm>
        </p:spPr>
        <p:txBody>
          <a:bodyPr/>
          <a:lstStyle/>
          <a:p>
            <a:pPr indent="0">
              <a:buFont typeface="Wingdings 2" pitchFamily="18" charset="2"/>
              <a:buNone/>
            </a:pPr>
            <a:r>
              <a:rPr lang="en-ZA" sz="2400" dirty="0" smtClean="0"/>
              <a:t>C</a:t>
            </a:r>
            <a:r>
              <a:rPr lang="en-ZA" sz="2400" dirty="0" smtClean="0"/>
              <a:t>ommunities</a:t>
            </a:r>
            <a:r>
              <a:rPr lang="en-ZA" sz="2400" dirty="0" smtClean="0"/>
              <a:t>, groups and individuals concerned means those who participate in the practice, development and/or transmission of the ICH element and/or those who consider it to be part of their cultural heritage</a:t>
            </a:r>
          </a:p>
          <a:p>
            <a:pPr indent="0"/>
            <a:endParaRPr lang="en-ZA" sz="2400" dirty="0" smtClean="0"/>
          </a:p>
        </p:txBody>
      </p:sp>
      <p:pic>
        <p:nvPicPr>
          <p:cNvPr id="24578"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95536" y="2204864"/>
            <a:ext cx="4205595" cy="2952328"/>
          </a:xfrm>
          <a:prstGeom prst="rect">
            <a:avLst/>
          </a:prstGeom>
          <a:noFill/>
          <a:ln w="9525">
            <a:noFill/>
            <a:miter lim="800000"/>
            <a:headEnd/>
            <a:tailEnd/>
          </a:ln>
        </p:spPr>
      </p:pic>
      <p:sp>
        <p:nvSpPr>
          <p:cNvPr id="6" name="TextBox 5"/>
          <p:cNvSpPr txBox="1"/>
          <p:nvPr/>
        </p:nvSpPr>
        <p:spPr>
          <a:xfrm>
            <a:off x="539552" y="5445224"/>
            <a:ext cx="3888432" cy="923330"/>
          </a:xfrm>
          <a:prstGeom prst="rect">
            <a:avLst/>
          </a:prstGeom>
          <a:noFill/>
        </p:spPr>
        <p:txBody>
          <a:bodyPr wrap="square" rtlCol="0">
            <a:spAutoFit/>
          </a:bodyPr>
          <a:lstStyle/>
          <a:p>
            <a:r>
              <a:rPr lang="en-ZA" dirty="0" err="1" smtClean="0"/>
              <a:t>Ramman</a:t>
            </a:r>
            <a:r>
              <a:rPr lang="en-ZA" dirty="0" smtClean="0"/>
              <a:t>: religious festival and ritual theatre of the </a:t>
            </a:r>
            <a:r>
              <a:rPr lang="en-ZA" dirty="0" err="1" smtClean="0"/>
              <a:t>Garhwal</a:t>
            </a:r>
            <a:r>
              <a:rPr lang="en-ZA" dirty="0" smtClean="0"/>
              <a:t> Himalayas, India © IGNCA, Ministry of Culture</a:t>
            </a:r>
            <a:endParaRPr lang="en-Z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Roles of stakeholders in preparing nomination files</a:t>
            </a:r>
            <a:endParaRPr sz="3200" dirty="0" smtClean="0"/>
          </a:p>
        </p:txBody>
      </p:sp>
      <p:pic>
        <p:nvPicPr>
          <p:cNvPr id="26626"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
        <p:nvSpPr>
          <p:cNvPr id="8" name="TextBox 7"/>
          <p:cNvSpPr txBox="1"/>
          <p:nvPr/>
        </p:nvSpPr>
        <p:spPr>
          <a:xfrm>
            <a:off x="251520" y="5517232"/>
            <a:ext cx="2448272" cy="646331"/>
          </a:xfrm>
          <a:prstGeom prst="rect">
            <a:avLst/>
          </a:prstGeom>
          <a:solidFill>
            <a:schemeClr val="accent1">
              <a:lumMod val="60000"/>
              <a:lumOff val="40000"/>
            </a:schemeClr>
          </a:solidFill>
        </p:spPr>
        <p:txBody>
          <a:bodyPr wrap="square" rtlCol="0">
            <a:spAutoFit/>
          </a:bodyPr>
          <a:lstStyle/>
          <a:p>
            <a:r>
              <a:rPr lang="en-ZA" dirty="0" smtClean="0"/>
              <a:t>Submitting nomination to UNESCO</a:t>
            </a:r>
            <a:endParaRPr lang="en-ZA" dirty="0"/>
          </a:p>
        </p:txBody>
      </p:sp>
      <p:sp>
        <p:nvSpPr>
          <p:cNvPr id="10" name="TextBox 9"/>
          <p:cNvSpPr txBox="1"/>
          <p:nvPr/>
        </p:nvSpPr>
        <p:spPr>
          <a:xfrm>
            <a:off x="323528" y="3861048"/>
            <a:ext cx="2232248" cy="646331"/>
          </a:xfrm>
          <a:prstGeom prst="rect">
            <a:avLst/>
          </a:prstGeom>
          <a:solidFill>
            <a:schemeClr val="accent1">
              <a:lumMod val="60000"/>
              <a:lumOff val="40000"/>
            </a:schemeClr>
          </a:solidFill>
        </p:spPr>
        <p:txBody>
          <a:bodyPr wrap="square" rtlCol="0">
            <a:spAutoFit/>
          </a:bodyPr>
          <a:lstStyle/>
          <a:p>
            <a:r>
              <a:rPr lang="en-ZA" dirty="0" smtClean="0"/>
              <a:t>Preparing nomination file</a:t>
            </a:r>
            <a:endParaRPr lang="en-ZA" dirty="0"/>
          </a:p>
        </p:txBody>
      </p:sp>
      <p:sp>
        <p:nvSpPr>
          <p:cNvPr id="11" name="TextBox 10"/>
          <p:cNvSpPr txBox="1"/>
          <p:nvPr/>
        </p:nvSpPr>
        <p:spPr>
          <a:xfrm>
            <a:off x="323528" y="3068960"/>
            <a:ext cx="2160240" cy="646331"/>
          </a:xfrm>
          <a:prstGeom prst="rect">
            <a:avLst/>
          </a:prstGeom>
          <a:solidFill>
            <a:schemeClr val="accent1">
              <a:lumMod val="60000"/>
              <a:lumOff val="40000"/>
            </a:schemeClr>
          </a:solidFill>
        </p:spPr>
        <p:txBody>
          <a:bodyPr wrap="square" rtlCol="0">
            <a:spAutoFit/>
          </a:bodyPr>
          <a:lstStyle/>
          <a:p>
            <a:r>
              <a:rPr lang="en-ZA" dirty="0" smtClean="0"/>
              <a:t>Identifying &amp; defining element</a:t>
            </a:r>
            <a:endParaRPr lang="en-ZA" dirty="0"/>
          </a:p>
        </p:txBody>
      </p:sp>
      <p:sp>
        <p:nvSpPr>
          <p:cNvPr id="18" name="TextBox 17"/>
          <p:cNvSpPr txBox="1"/>
          <p:nvPr/>
        </p:nvSpPr>
        <p:spPr>
          <a:xfrm>
            <a:off x="251520" y="4653136"/>
            <a:ext cx="2376264" cy="646331"/>
          </a:xfrm>
          <a:prstGeom prst="rect">
            <a:avLst/>
          </a:prstGeom>
          <a:solidFill>
            <a:schemeClr val="accent1">
              <a:lumMod val="60000"/>
              <a:lumOff val="40000"/>
            </a:schemeClr>
          </a:solidFill>
        </p:spPr>
        <p:txBody>
          <a:bodyPr wrap="square" rtlCol="0">
            <a:spAutoFit/>
          </a:bodyPr>
          <a:lstStyle/>
          <a:p>
            <a:r>
              <a:rPr lang="en-ZA" dirty="0" smtClean="0"/>
              <a:t>Giving free, prior and informed consent </a:t>
            </a:r>
            <a:endParaRPr lang="en-ZA" dirty="0"/>
          </a:p>
        </p:txBody>
      </p:sp>
      <p:sp>
        <p:nvSpPr>
          <p:cNvPr id="22" name="Oval 21"/>
          <p:cNvSpPr/>
          <p:nvPr/>
        </p:nvSpPr>
        <p:spPr>
          <a:xfrm>
            <a:off x="3131840" y="3068960"/>
            <a:ext cx="720080" cy="57606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3131840" y="3789040"/>
            <a:ext cx="720080" cy="57606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p:cNvSpPr/>
          <p:nvPr/>
        </p:nvSpPr>
        <p:spPr>
          <a:xfrm>
            <a:off x="3131840" y="4581128"/>
            <a:ext cx="720080" cy="57606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Oval 24"/>
          <p:cNvSpPr/>
          <p:nvPr/>
        </p:nvSpPr>
        <p:spPr>
          <a:xfrm>
            <a:off x="4932040" y="2996952"/>
            <a:ext cx="720080" cy="57606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extBox 25"/>
          <p:cNvSpPr txBox="1"/>
          <p:nvPr/>
        </p:nvSpPr>
        <p:spPr>
          <a:xfrm>
            <a:off x="2843808" y="2276872"/>
            <a:ext cx="1584176" cy="646331"/>
          </a:xfrm>
          <a:prstGeom prst="rect">
            <a:avLst/>
          </a:prstGeom>
          <a:noFill/>
        </p:spPr>
        <p:txBody>
          <a:bodyPr wrap="square" rtlCol="0">
            <a:spAutoFit/>
          </a:bodyPr>
          <a:lstStyle/>
          <a:p>
            <a:r>
              <a:rPr lang="en-ZA" dirty="0" smtClean="0"/>
              <a:t>Communities concerned</a:t>
            </a:r>
            <a:endParaRPr lang="en-ZA" dirty="0"/>
          </a:p>
        </p:txBody>
      </p:sp>
      <p:sp>
        <p:nvSpPr>
          <p:cNvPr id="27" name="TextBox 26"/>
          <p:cNvSpPr txBox="1"/>
          <p:nvPr/>
        </p:nvSpPr>
        <p:spPr>
          <a:xfrm>
            <a:off x="4788024" y="2276872"/>
            <a:ext cx="1224136" cy="646331"/>
          </a:xfrm>
          <a:prstGeom prst="rect">
            <a:avLst/>
          </a:prstGeom>
          <a:noFill/>
        </p:spPr>
        <p:txBody>
          <a:bodyPr wrap="square" rtlCol="0">
            <a:spAutoFit/>
          </a:bodyPr>
          <a:lstStyle/>
          <a:p>
            <a:r>
              <a:rPr lang="en-ZA" dirty="0" smtClean="0"/>
              <a:t>NGOs etc.</a:t>
            </a:r>
            <a:endParaRPr lang="en-ZA" dirty="0"/>
          </a:p>
        </p:txBody>
      </p:sp>
      <p:sp>
        <p:nvSpPr>
          <p:cNvPr id="30" name="TextBox 29"/>
          <p:cNvSpPr txBox="1"/>
          <p:nvPr/>
        </p:nvSpPr>
        <p:spPr>
          <a:xfrm>
            <a:off x="6444208" y="2276872"/>
            <a:ext cx="1944216" cy="646331"/>
          </a:xfrm>
          <a:prstGeom prst="rect">
            <a:avLst/>
          </a:prstGeom>
          <a:noFill/>
        </p:spPr>
        <p:txBody>
          <a:bodyPr wrap="square" rtlCol="0">
            <a:spAutoFit/>
          </a:bodyPr>
          <a:lstStyle/>
          <a:p>
            <a:r>
              <a:rPr lang="en-ZA" dirty="0" smtClean="0"/>
              <a:t>State(s) Party(</a:t>
            </a:r>
            <a:r>
              <a:rPr lang="en-ZA" dirty="0" err="1" smtClean="0"/>
              <a:t>ies</a:t>
            </a:r>
            <a:r>
              <a:rPr lang="en-ZA" dirty="0" smtClean="0"/>
              <a:t>)</a:t>
            </a:r>
            <a:endParaRPr lang="en-ZA" dirty="0"/>
          </a:p>
        </p:txBody>
      </p:sp>
      <p:sp>
        <p:nvSpPr>
          <p:cNvPr id="31" name="Oval 30"/>
          <p:cNvSpPr/>
          <p:nvPr/>
        </p:nvSpPr>
        <p:spPr>
          <a:xfrm>
            <a:off x="6588224" y="5373216"/>
            <a:ext cx="720080" cy="5760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Oval 31"/>
          <p:cNvSpPr/>
          <p:nvPr/>
        </p:nvSpPr>
        <p:spPr>
          <a:xfrm>
            <a:off x="6588224" y="3861048"/>
            <a:ext cx="720080" cy="5760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Oval 32"/>
          <p:cNvSpPr/>
          <p:nvPr/>
        </p:nvSpPr>
        <p:spPr>
          <a:xfrm>
            <a:off x="6588224" y="2996952"/>
            <a:ext cx="720080" cy="5760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TextBox 33"/>
          <p:cNvSpPr txBox="1"/>
          <p:nvPr/>
        </p:nvSpPr>
        <p:spPr>
          <a:xfrm>
            <a:off x="251520" y="6309320"/>
            <a:ext cx="2448272" cy="369332"/>
          </a:xfrm>
          <a:prstGeom prst="rect">
            <a:avLst/>
          </a:prstGeom>
          <a:solidFill>
            <a:schemeClr val="accent1">
              <a:lumMod val="60000"/>
              <a:lumOff val="40000"/>
            </a:schemeClr>
          </a:solidFill>
        </p:spPr>
        <p:txBody>
          <a:bodyPr wrap="square" rtlCol="0">
            <a:spAutoFit/>
          </a:bodyPr>
          <a:lstStyle/>
          <a:p>
            <a:r>
              <a:rPr lang="en-ZA" dirty="0" smtClean="0"/>
              <a:t>Future safeguarding</a:t>
            </a:r>
            <a:endParaRPr lang="en-ZA" dirty="0"/>
          </a:p>
        </p:txBody>
      </p:sp>
      <p:sp>
        <p:nvSpPr>
          <p:cNvPr id="35" name="Oval 34"/>
          <p:cNvSpPr/>
          <p:nvPr/>
        </p:nvSpPr>
        <p:spPr>
          <a:xfrm>
            <a:off x="3131840" y="6165304"/>
            <a:ext cx="720080" cy="57606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Oval 35"/>
          <p:cNvSpPr/>
          <p:nvPr/>
        </p:nvSpPr>
        <p:spPr>
          <a:xfrm>
            <a:off x="6588224" y="6165304"/>
            <a:ext cx="720080" cy="5760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Oval 37"/>
          <p:cNvSpPr/>
          <p:nvPr/>
        </p:nvSpPr>
        <p:spPr>
          <a:xfrm>
            <a:off x="4932040" y="3717032"/>
            <a:ext cx="720080" cy="57606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Oval 38"/>
          <p:cNvSpPr/>
          <p:nvPr/>
        </p:nvSpPr>
        <p:spPr>
          <a:xfrm>
            <a:off x="4932040" y="6165304"/>
            <a:ext cx="720080" cy="57606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2987824" y="5517232"/>
            <a:ext cx="2880320" cy="369332"/>
          </a:xfrm>
          <a:prstGeom prst="rect">
            <a:avLst/>
          </a:prstGeom>
          <a:noFill/>
        </p:spPr>
        <p:txBody>
          <a:bodyPr wrap="square" rtlCol="0">
            <a:spAutoFit/>
          </a:bodyPr>
          <a:lstStyle/>
          <a:p>
            <a:r>
              <a:rPr lang="en-ZA" dirty="0" smtClean="0"/>
              <a:t>Community gives consent</a:t>
            </a:r>
            <a:endParaRPr lang="en-ZA" dirty="0"/>
          </a:p>
        </p:txBody>
      </p:sp>
      <p:sp>
        <p:nvSpPr>
          <p:cNvPr id="29" name="Right Arrow 28"/>
          <p:cNvSpPr/>
          <p:nvPr/>
        </p:nvSpPr>
        <p:spPr>
          <a:xfrm>
            <a:off x="5868144" y="558924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eaLnBrk="1" fontAlgn="auto" hangingPunct="1">
              <a:spcAft>
                <a:spcPts val="0"/>
              </a:spcAft>
              <a:defRPr/>
            </a:pPr>
            <a:r>
              <a:rPr lang="en-ZA" sz="3200" dirty="0" smtClean="0"/>
              <a:t>Dr </a:t>
            </a:r>
            <a:r>
              <a:rPr lang="en-ZA" sz="3200" dirty="0" err="1" smtClean="0"/>
              <a:t>Londres</a:t>
            </a:r>
            <a:r>
              <a:rPr lang="en-ZA" sz="3200" dirty="0" smtClean="0"/>
              <a:t> Fonseca (IPHAN - Brazil) </a:t>
            </a:r>
            <a:endParaRPr sz="3200" dirty="0" smtClean="0"/>
          </a:p>
        </p:txBody>
      </p:sp>
      <p:sp>
        <p:nvSpPr>
          <p:cNvPr id="30723" name="Content Placeholder 6"/>
          <p:cNvSpPr>
            <a:spLocks noGrp="1"/>
          </p:cNvSpPr>
          <p:nvPr>
            <p:ph idx="1"/>
          </p:nvPr>
        </p:nvSpPr>
        <p:spPr>
          <a:xfrm>
            <a:off x="3419872" y="2204864"/>
            <a:ext cx="5382369" cy="4294312"/>
          </a:xfrm>
        </p:spPr>
        <p:txBody>
          <a:bodyPr/>
          <a:lstStyle/>
          <a:p>
            <a:pPr indent="0">
              <a:buNone/>
            </a:pPr>
            <a:r>
              <a:rPr lang="en-ZA" sz="2400" dirty="0" smtClean="0"/>
              <a:t>“</a:t>
            </a:r>
            <a:r>
              <a:rPr lang="en-GB" sz="2400" dirty="0" smtClean="0"/>
              <a:t>... </a:t>
            </a:r>
            <a:r>
              <a:rPr lang="en-GB" sz="2800" dirty="0" smtClean="0"/>
              <a:t>what is really needed is for the community to participate in the process [of inventorying]... If the inscription takes place without dialogue with the community ... I wonder whether there will actually be any involvement in safeguarding ...”</a:t>
            </a:r>
            <a:endParaRPr lang="en-ZA" sz="2800" dirty="0" smtClean="0"/>
          </a:p>
        </p:txBody>
      </p:sp>
      <p:pic>
        <p:nvPicPr>
          <p:cNvPr id="30722"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929058" y="414338"/>
            <a:ext cx="4714908" cy="1371588"/>
          </a:xfrm>
        </p:spPr>
        <p:txBody>
          <a:bodyPr>
            <a:noAutofit/>
          </a:bodyPr>
          <a:lstStyle/>
          <a:p>
            <a:pPr algn="r">
              <a:defRPr/>
            </a:pPr>
            <a:r>
              <a:rPr lang="en-ZA" sz="3200" dirty="0" smtClean="0"/>
              <a:t>Example: </a:t>
            </a:r>
            <a:r>
              <a:rPr lang="en-ZA" sz="3200" dirty="0" err="1" smtClean="0"/>
              <a:t>Subanen</a:t>
            </a:r>
            <a:r>
              <a:rPr lang="en-ZA" sz="3200" dirty="0" smtClean="0"/>
              <a:t> Community-based documentation</a:t>
            </a:r>
            <a:endParaRPr sz="3200" dirty="0" smtClean="0"/>
          </a:p>
        </p:txBody>
      </p:sp>
      <p:sp>
        <p:nvSpPr>
          <p:cNvPr id="30723" name="Content Placeholder 6"/>
          <p:cNvSpPr>
            <a:spLocks noGrp="1"/>
          </p:cNvSpPr>
          <p:nvPr>
            <p:ph idx="1"/>
          </p:nvPr>
        </p:nvSpPr>
        <p:spPr>
          <a:xfrm>
            <a:off x="3995738" y="2565400"/>
            <a:ext cx="4662487" cy="4078288"/>
          </a:xfrm>
        </p:spPr>
        <p:txBody>
          <a:bodyPr>
            <a:normAutofit lnSpcReduction="10000"/>
          </a:bodyPr>
          <a:lstStyle/>
          <a:p>
            <a:pPr indent="-360000"/>
            <a:r>
              <a:rPr lang="en-ZA" sz="2400" dirty="0" smtClean="0"/>
              <a:t>Elders recognized that their knowledge about local plants was not being passed on to younger community members</a:t>
            </a:r>
          </a:p>
          <a:p>
            <a:pPr indent="-360000"/>
            <a:r>
              <a:rPr lang="en-ZA" sz="2400" dirty="0" smtClean="0"/>
              <a:t>They asked for help to train young people to document this knowledge within the community</a:t>
            </a:r>
          </a:p>
          <a:p>
            <a:pPr indent="-360000"/>
            <a:r>
              <a:rPr lang="en-ZA" sz="2400" dirty="0" smtClean="0"/>
              <a:t>Copyright protection gained </a:t>
            </a:r>
          </a:p>
          <a:p>
            <a:pPr indent="-360000"/>
            <a:r>
              <a:rPr lang="en-ZA" sz="2400" dirty="0" smtClean="0"/>
              <a:t>Materials included in the school curriculum</a:t>
            </a:r>
          </a:p>
          <a:p>
            <a:pPr indent="-360000"/>
            <a:endParaRPr lang="en-ZA" sz="2400" dirty="0" smtClean="0"/>
          </a:p>
        </p:txBody>
      </p:sp>
      <p:pic>
        <p:nvPicPr>
          <p:cNvPr id="30722" name="Picture 2"/>
          <p:cNvPicPr>
            <a:picLocks noChangeAspect="1" noChangeArrowheads="1"/>
          </p:cNvPicPr>
          <p:nvPr/>
        </p:nvPicPr>
        <p:blipFill>
          <a:blip r:embed="rId3" cstate="print"/>
          <a:srcRect/>
          <a:stretch>
            <a:fillRect/>
          </a:stretch>
        </p:blipFill>
        <p:spPr bwMode="auto">
          <a:xfrm>
            <a:off x="357188" y="223838"/>
            <a:ext cx="3071812" cy="191928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67544" y="2564904"/>
            <a:ext cx="3457575" cy="2667000"/>
          </a:xfrm>
          <a:prstGeom prst="rect">
            <a:avLst/>
          </a:prstGeom>
          <a:noFill/>
          <a:ln w="9525">
            <a:noFill/>
            <a:miter lim="800000"/>
            <a:headEnd/>
            <a:tailEnd/>
          </a:ln>
        </p:spPr>
      </p:pic>
      <p:sp>
        <p:nvSpPr>
          <p:cNvPr id="7" name="TextBox 6"/>
          <p:cNvSpPr txBox="1"/>
          <p:nvPr/>
        </p:nvSpPr>
        <p:spPr>
          <a:xfrm>
            <a:off x="467544" y="5373216"/>
            <a:ext cx="4752528" cy="1200329"/>
          </a:xfrm>
          <a:prstGeom prst="rect">
            <a:avLst/>
          </a:prstGeom>
          <a:noFill/>
        </p:spPr>
        <p:txBody>
          <a:bodyPr wrap="square" rtlCol="0">
            <a:spAutoFit/>
          </a:bodyPr>
          <a:lstStyle/>
          <a:p>
            <a:r>
              <a:rPr lang="en-ZA" dirty="0" smtClean="0"/>
              <a:t>A </a:t>
            </a:r>
            <a:r>
              <a:rPr lang="en-ZA" dirty="0" err="1" smtClean="0"/>
              <a:t>Subanen</a:t>
            </a:r>
            <a:r>
              <a:rPr lang="en-ZA" dirty="0" smtClean="0"/>
              <a:t> member of the</a:t>
            </a:r>
          </a:p>
          <a:p>
            <a:r>
              <a:rPr lang="en-ZA" dirty="0" smtClean="0"/>
              <a:t>documentation team receiving</a:t>
            </a:r>
          </a:p>
          <a:p>
            <a:r>
              <a:rPr lang="en-ZA" dirty="0" smtClean="0"/>
              <a:t>information from an older member</a:t>
            </a:r>
          </a:p>
          <a:p>
            <a:r>
              <a:rPr lang="en-ZA" dirty="0" smtClean="0"/>
              <a:t>of the community.</a:t>
            </a:r>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4596</TotalTime>
  <Words>713</Words>
  <Application>Microsoft Office PowerPoint</Application>
  <PresentationFormat>On-screen Show (4:3)</PresentationFormat>
  <Paragraphs>91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In this presentation ...</vt:lpstr>
      <vt:lpstr>Reasons for community participation</vt:lpstr>
      <vt:lpstr>The nomination file requires proof of:</vt:lpstr>
      <vt:lpstr>A community participation strategy indicates...</vt:lpstr>
      <vt:lpstr>Defining the community concerned</vt:lpstr>
      <vt:lpstr>Roles of stakeholders in preparing nomination files</vt:lpstr>
      <vt:lpstr>Dr Londres Fonseca (IPHAN - Brazil) </vt:lpstr>
      <vt:lpstr>Example: Subanen Community-based documentation</vt:lpstr>
      <vt:lpstr>Example: Cantu in Paghjella nomination (Corsica/France)</vt:lpstr>
      <vt:lpstr>Example: Traditions of the Otomí-Chichimecas (Mexico) </vt:lpstr>
      <vt:lpstr>Aims of community participation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Proschan</dc:creator>
  <cp:lastModifiedBy>Harriet</cp:lastModifiedBy>
  <cp:revision>454</cp:revision>
  <dcterms:created xsi:type="dcterms:W3CDTF">2005-02-22T14:41:20Z</dcterms:created>
  <dcterms:modified xsi:type="dcterms:W3CDTF">2010-12-14T22:04:05Z</dcterms:modified>
</cp:coreProperties>
</file>